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_rels/notesSlide39.xml.rels" ContentType="application/vnd.openxmlformats-package.relationships+xml"/>
  <Override PartName="/ppt/notesSlides/_rels/notesSlide34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9.xml" ContentType="application/vnd.openxmlformats-officedocument.presentationml.notesSlide+xml"/>
  <Override PartName="/ppt/_rels/presentation.xml.rels" ContentType="application/vnd.openxmlformats-package.relationships+xml"/>
  <Override PartName="/ppt/media/image23.jpeg" ContentType="image/jpeg"/>
  <Override PartName="/ppt/media/image1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6.jpeg" ContentType="image/jpeg"/>
  <Override PartName="/ppt/media/image15.jpeg" ContentType="image/jpe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41.png" ContentType="image/png"/>
  <Override PartName="/ppt/media/image2.png" ContentType="image/png"/>
  <Override PartName="/ppt/media/image32.png" ContentType="image/png"/>
  <Override PartName="/ppt/media/image39.png" ContentType="image/png"/>
  <Override PartName="/ppt/media/image22.jpeg" ContentType="image/jpeg"/>
  <Override PartName="/ppt/media/image9.png" ContentType="image/png"/>
  <Override PartName="/ppt/media/image40.png" ContentType="image/png"/>
  <Override PartName="/ppt/media/image7.png" ContentType="image/png"/>
  <Override PartName="/ppt/media/image37.png" ContentType="image/png"/>
  <Override PartName="/ppt/media/image38.png" ContentType="image/png"/>
  <Override PartName="/ppt/media/image8.png" ContentType="image/png"/>
  <Override PartName="/ppt/media/image13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7.jpeg" ContentType="image/jpeg"/>
  <Override PartName="/ppt/media/image26.png" ContentType="image/png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</p:sldIdLst>
  <p:sldSz cx="12192000" cy="6858000"/>
  <p:notesSz cx="6797675" cy="9926637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move the </a:t>
            </a:r>
            <a:r>
              <a:rPr b="0" lang="en-US" sz="4400" spc="-1" strike="noStrike">
                <a:latin typeface="Arial"/>
              </a:rPr>
              <a:t>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718103B2-0900-4F4C-AC3C-3675E323E46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hyperlink" Target="https://www.aviationtoday.com/2018/09/14/boeing-ceo-talks-digital-twin-era-aviation/" TargetMode="External"/><Relationship Id="rId2" Type="http://schemas.openxmlformats.org/officeDocument/2006/relationships/slide" Target="../slides/slide32.xml"/><Relationship Id="rId3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sldImg"/>
          </p:nvPr>
        </p:nvSpPr>
        <p:spPr>
          <a:xfrm>
            <a:off x="90360" y="744480"/>
            <a:ext cx="6608160" cy="3714120"/>
          </a:xfrm>
          <a:prstGeom prst="rect">
            <a:avLst/>
          </a:prstGeom>
        </p:spPr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679680" y="4715280"/>
            <a:ext cx="5429160" cy="4457880"/>
          </a:xfrm>
          <a:prstGeom prst="rect">
            <a:avLst/>
          </a:prstGeom>
        </p:spPr>
        <p:txBody>
          <a:bodyPr lIns="95400" rIns="95400" tIns="47880" bIns="4788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86" name="CustomShape 3"/>
          <p:cNvSpPr/>
          <p:nvPr/>
        </p:nvSpPr>
        <p:spPr>
          <a:xfrm>
            <a:off x="3850560" y="9428760"/>
            <a:ext cx="2936520" cy="48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47880" bIns="47880" anchor="b">
            <a:noAutofit/>
          </a:bodyPr>
          <a:p>
            <a:pPr algn="r">
              <a:lnSpc>
                <a:spcPct val="100000"/>
              </a:lnSpc>
            </a:pPr>
            <a:fld id="{072B2740-78B1-4214-BF9A-6169C21F1612}" type="slidenum">
              <a:rPr b="0" lang="de-DE" sz="13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300" spc="-1" strike="noStrike">
              <a:latin typeface="Arial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48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DejaVu Sans"/>
            </a:endParaRPr>
          </a:p>
        </p:txBody>
      </p:sp>
      <p:sp>
        <p:nvSpPr>
          <p:cNvPr id="489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A7BA8AE3-A212-4C2E-93C6-0FECFF97D485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DejaVu Sans"/>
            </a:endParaRPr>
          </a:p>
        </p:txBody>
      </p:sp>
      <p:sp>
        <p:nvSpPr>
          <p:cNvPr id="492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D50ECA29-BA7D-485E-BE54-A4AF62B1C251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4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-The world’s largest aerospace company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1"/>
              </a:rPr>
              <a:t>Boeing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 uses a Digital Twin solution for the development of its commercial and military airplanes  aimed at improving their quality and safety.</a:t>
            </a:r>
            <a:endParaRPr b="0" lang="en-US" sz="12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latin typeface="DejaVu Sans"/>
            </a:endParaRPr>
          </a:p>
        </p:txBody>
      </p:sp>
      <p:sp>
        <p:nvSpPr>
          <p:cNvPr id="495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5D90F787-02B9-4993-A825-FD07FBD17A97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DejaVu Sans"/>
            </a:endParaRPr>
          </a:p>
        </p:txBody>
      </p:sp>
      <p:sp>
        <p:nvSpPr>
          <p:cNvPr id="498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C89DF17-539F-4041-9D4F-34AAD05B9250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Internet of Things (IoT) defines hundreds of millions of devices that can be connected and controlled via the internet.</a:t>
            </a:r>
            <a:endParaRPr b="0" lang="en-US" sz="12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On the other hand, digital twin is a virtual replica of an object, system, process, product or service that is digitalized and put on a simulation platform. Digital Twinning, is called a process that involves creating and building a reality-based entity on an online platform. Unlike Internet of Things that must meet the criteria of being able to connect to the Internet and be controlled, a virtual twin can be </a:t>
            </a:r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anything you can imagine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.</a:t>
            </a:r>
            <a:endParaRPr b="0" lang="en-US" sz="1200" spc="-1" strike="noStrike">
              <a:latin typeface="DejaVu Sans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latin typeface="DejaVu Sans"/>
            </a:endParaRPr>
          </a:p>
        </p:txBody>
      </p:sp>
      <p:sp>
        <p:nvSpPr>
          <p:cNvPr id="501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5DAF3384-A597-43E8-BC59-7AB78730531A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3680" cy="4007520"/>
          </a:xfrm>
          <a:prstGeom prst="rect">
            <a:avLst/>
          </a:prstGeom>
        </p:spPr>
      </p:sp>
      <p:sp>
        <p:nvSpPr>
          <p:cNvPr id="50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DejaVu Sans"/>
            </a:endParaRPr>
          </a:p>
        </p:txBody>
      </p:sp>
      <p:sp>
        <p:nvSpPr>
          <p:cNvPr id="504" name="TextShape 3"/>
          <p:cNvSpPr txBox="1"/>
          <p:nvPr/>
        </p:nvSpPr>
        <p:spPr>
          <a:xfrm>
            <a:off x="4278960" y="10157400"/>
            <a:ext cx="3279600" cy="533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3BF0F96B-F06C-4DBC-8240-9C719CE44B87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C222651E-FCA4-4073-ACDA-8B026A97084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446E963C-A9DC-479F-A69F-6213316C058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EE07E5B1-D5FA-4885-91C9-9C4A363ACF2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E5604ECE-D89B-4948-B811-3FF1B702876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</a:t>
            </a:r>
            <a:r>
              <a:rPr b="0" lang="en-US" sz="4400" spc="-1" strike="noStrike">
                <a:latin typeface="Arial"/>
              </a:rPr>
              <a:t>k to </a:t>
            </a:r>
            <a:r>
              <a:rPr b="0" lang="en-US" sz="4400" spc="-1" strike="noStrike">
                <a:latin typeface="Arial"/>
              </a:rPr>
              <a:t>edit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title </a:t>
            </a:r>
            <a:r>
              <a:rPr b="0" lang="en-US" sz="4400" spc="-1" strike="noStrike">
                <a:latin typeface="Arial"/>
              </a:rPr>
              <a:t>text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AC42AAD8-3EB5-4217-A357-919298BC972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4B05A76B-D6E2-420C-9BEE-B4479BCCC7A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F4E3E4E-20B4-4637-805B-399B9B00D9F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89065CC-8742-407A-8130-F6E085E3BA6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4A9F5064-C320-44DF-86D8-1B3DA7CAC2B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98E4D5A0-2679-4345-A8A1-9B344C83FA8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444760" y="0"/>
            <a:ext cx="747360" cy="68562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"/>
          <p:cNvSpPr/>
          <p:nvPr/>
        </p:nvSpPr>
        <p:spPr>
          <a:xfrm>
            <a:off x="11438640" y="6453360"/>
            <a:ext cx="7642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777B018E-2F96-479E-BF11-9F400ED1F64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912240" y="1268280"/>
            <a:ext cx="921420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8200" cy="568080"/>
          </a:xfrm>
          <a:prstGeom prst="rect">
            <a:avLst/>
          </a:prstGeom>
          <a:ln>
            <a:noFill/>
          </a:ln>
        </p:spPr>
      </p:pic>
      <p:pic>
        <p:nvPicPr>
          <p:cNvPr id="2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4040" cy="520200"/>
          </a:xfrm>
          <a:prstGeom prst="rect">
            <a:avLst/>
          </a:prstGeom>
          <a:ln>
            <a:noFill/>
          </a:ln>
        </p:spPr>
      </p:pic>
      <p:sp>
        <p:nvSpPr>
          <p:cNvPr id="235" name="CustomShape 4"/>
          <p:cNvSpPr/>
          <p:nvPr/>
        </p:nvSpPr>
        <p:spPr>
          <a:xfrm>
            <a:off x="912240" y="1268280"/>
            <a:ext cx="921420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5"/>
          <p:cNvSpPr/>
          <p:nvPr/>
        </p:nvSpPr>
        <p:spPr>
          <a:xfrm>
            <a:off x="11444760" y="0"/>
            <a:ext cx="747360" cy="685620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6"/>
          <p:cNvSpPr/>
          <p:nvPr/>
        </p:nvSpPr>
        <p:spPr>
          <a:xfrm>
            <a:off x="0" y="6642720"/>
            <a:ext cx="1218816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3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DejaVu Sans"/>
              </a:rPr>
              <a:t>Clic</a:t>
            </a:r>
            <a:r>
              <a:rPr b="0" lang="en-US" sz="4400" spc="-1" strike="noStrike">
                <a:latin typeface="DejaVu Sans"/>
              </a:rPr>
              <a:t>k to </a:t>
            </a:r>
            <a:r>
              <a:rPr b="0" lang="en-US" sz="4400" spc="-1" strike="noStrike">
                <a:latin typeface="DejaVu Sans"/>
              </a:rPr>
              <a:t>edit </a:t>
            </a:r>
            <a:r>
              <a:rPr b="0" lang="en-US" sz="4400" spc="-1" strike="noStrike">
                <a:latin typeface="DejaVu Sans"/>
              </a:rPr>
              <a:t>the </a:t>
            </a:r>
            <a:r>
              <a:rPr b="0" lang="en-US" sz="4400" spc="-1" strike="noStrike">
                <a:latin typeface="DejaVu Sans"/>
              </a:rPr>
              <a:t>title </a:t>
            </a:r>
            <a:r>
              <a:rPr b="0" lang="en-US" sz="4400" spc="-1" strike="noStrike">
                <a:latin typeface="DejaVu Sans"/>
              </a:rPr>
              <a:t>text </a:t>
            </a:r>
            <a:r>
              <a:rPr b="0" lang="en-US" sz="4400" spc="-1" strike="noStrike">
                <a:latin typeface="DejaVu Sans"/>
              </a:rPr>
              <a:t>for</a:t>
            </a:r>
            <a:r>
              <a:rPr b="0" lang="en-US" sz="4400" spc="-1" strike="noStrike">
                <a:latin typeface="DejaVu Sans"/>
              </a:rPr>
              <a:t>mat</a:t>
            </a:r>
            <a:endParaRPr b="0" lang="en-US" sz="4400" spc="-1" strike="noStrike">
              <a:latin typeface="DejaVu Sans"/>
            </a:endParaRPr>
          </a:p>
        </p:txBody>
      </p:sp>
      <p:sp>
        <p:nvSpPr>
          <p:cNvPr id="23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DejaVu Sans"/>
              </a:rPr>
              <a:t>Click to edit the outline text format</a:t>
            </a:r>
            <a:endParaRPr b="0" lang="en-US" sz="3200" spc="-1" strike="noStrike">
              <a:latin typeface="DejaVu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DejaVu Sans"/>
              </a:rPr>
              <a:t>Second Outline Level</a:t>
            </a:r>
            <a:endParaRPr b="0" lang="en-US" sz="2800" spc="-1" strike="noStrike">
              <a:latin typeface="DejaVu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DejaVu Sans"/>
              </a:rPr>
              <a:t>Third Outline Level</a:t>
            </a:r>
            <a:endParaRPr b="0" lang="en-US" sz="2400" spc="-1" strike="noStrike">
              <a:latin typeface="DejaVu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DejaVu Sans"/>
              </a:rPr>
              <a:t>Fourth Outline Level</a:t>
            </a:r>
            <a:endParaRPr b="0" lang="en-US" sz="2000" spc="-1" strike="noStrike">
              <a:latin typeface="DejaVu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Fifth Outline Level</a:t>
            </a:r>
            <a:endParaRPr b="0" lang="en-US" sz="2000" spc="-1" strike="noStrike">
              <a:latin typeface="DejaVu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Sixth Outline Level</a:t>
            </a:r>
            <a:endParaRPr b="0" lang="en-US" sz="2000" spc="-1" strike="noStrike">
              <a:latin typeface="DejaVu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DejaVu Sans"/>
              </a:rPr>
              <a:t>Seventh Outline Level</a:t>
            </a:r>
            <a:endParaRPr b="0" lang="en-US" sz="2000" spc="-1" strike="noStrike"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jpeg"/><Relationship Id="rId3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ec.europa.eu/clima/system/files/2020-09/2020_study_main_report_en.pdf" TargetMode="External"/><Relationship Id="rId2" Type="http://schemas.openxmlformats.org/officeDocument/2006/relationships/hyperlink" Target="https://www.gruene-bundestag.de/fileadmin/media/gruenebundestag_de/themen_az/mobilitaet/pdf/200831-Studie_EAuto_versus_Verbrenner_CO2.pdf" TargetMode="External"/><Relationship Id="rId3" Type="http://schemas.openxmlformats.org/officeDocument/2006/relationships/hyperlink" Target="https://www.polestar.com/dato-assets/11286/1600176185-20200915polestarlcafinala.pdf" TargetMode="External"/><Relationship Id="rId4" Type="http://schemas.openxmlformats.org/officeDocument/2006/relationships/hyperlink" Target="https://www.bmu.de/fileadmin/Daten_BMU/Pools/Broschueren/elektroautos_en_bf.pdf" TargetMode="External"/><Relationship Id="rId5" Type="http://schemas.openxmlformats.org/officeDocument/2006/relationships/hyperlink" Target="https://www.mdpi.com/1996-1073/13/2/336/pdf" TargetMode="External"/><Relationship Id="rId6" Type="http://schemas.openxmlformats.org/officeDocument/2006/relationships/hyperlink" Target="https://www.owi-aachen.de/wp-content/uploads/2020/07/OWI-TEC4FUELS-Taetigkeitsbericht-2018-2019_webversion.pdf" TargetMode="External"/><Relationship Id="rId7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ec.europa.eu/clima/system/files/2020-09/2020_study_main_report_en.pdf" TargetMode="External"/><Relationship Id="rId2" Type="http://schemas.openxmlformats.org/officeDocument/2006/relationships/hyperlink" Target="https://www.gruene-bundestag.de/fileadmin/media/gruenebundestag_de/themen_az/mobilitaet/pdf/200831-Studie_EAuto_versus_Verbrenner_CO2.pdf" TargetMode="External"/><Relationship Id="rId3" Type="http://schemas.openxmlformats.org/officeDocument/2006/relationships/hyperlink" Target="https://www.polestar.com/dato-assets/11286/1600176185-20200915polestarlcafinala.pdf" TargetMode="External"/><Relationship Id="rId4" Type="http://schemas.openxmlformats.org/officeDocument/2006/relationships/hyperlink" Target="https://www.bmu.de/fileadmin/Daten_BMU/Pools/Broschueren/elektroautos_en_bf.pdf" TargetMode="External"/><Relationship Id="rId5" Type="http://schemas.openxmlformats.org/officeDocument/2006/relationships/hyperlink" Target="https://www.mdpi.com/1996-1073/13/2/336/pdf" TargetMode="External"/><Relationship Id="rId6" Type="http://schemas.openxmlformats.org/officeDocument/2006/relationships/hyperlink" Target="https://www.owi-aachen.de/wp-content/uploads/2020/07/OWI-TEC4FUELS-Taetigkeitsbericht-2018-2019_webversion.pdf" TargetMode="External"/><Relationship Id="rId7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ec.europa.eu/clima/system/files/2020-09/2020_study_main_report_en.pdf" TargetMode="External"/><Relationship Id="rId2" Type="http://schemas.openxmlformats.org/officeDocument/2006/relationships/hyperlink" Target="https://www.gruene-bundestag.de/fileadmin/media/gruenebundestag_de/themen_az/mobilitaet/pdf/200831-Studie_EAuto_versus_Verbrenner_CO2.pdf" TargetMode="External"/><Relationship Id="rId3" Type="http://schemas.openxmlformats.org/officeDocument/2006/relationships/hyperlink" Target="https://www.polestar.com/dato-assets/11286/1600176185-20200915polestarlcafinala.pdf" TargetMode="External"/><Relationship Id="rId4" Type="http://schemas.openxmlformats.org/officeDocument/2006/relationships/hyperlink" Target="https://www.bmu.de/fileadmin/Daten_BMU/Pools/Broschueren/elektroautos_en_bf.pdf" TargetMode="External"/><Relationship Id="rId5" Type="http://schemas.openxmlformats.org/officeDocument/2006/relationships/hyperlink" Target="https://www.mdpi.com/1996-1073/13/2/336/pdf" TargetMode="External"/><Relationship Id="rId6" Type="http://schemas.openxmlformats.org/officeDocument/2006/relationships/hyperlink" Target="https://www.owi-aachen.de/wp-content/uploads/2020/07/OWI-TEC4FUELS-Taetigkeitsbericht-2018-2019_webversion.pdf" TargetMode="External"/><Relationship Id="rId7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hyperlink" Target="https://www.comsol.com/blogs/digital-twins-not-just-hype/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www.comsol.com/blogs/digital-twins-not-just-hype/" TargetMode="External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49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49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49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49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hyperlink" Target="https://www.comsol.com/blogs/digital-twins-not-just-hype/" TargetMode="External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ec.europa.eu/research/participants/data/ref/h2020/wp/2018-2020/main/h2020-wp1820-climate_en.pdf" TargetMode="External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hyperlink" Target="https://dip21.bundestag.de/dip21/btd/12/082/1208260.pdf" TargetMode="External"/><Relationship Id="rId2" Type="http://schemas.openxmlformats.org/officeDocument/2006/relationships/hyperlink" Target="https://ec.europa.eu/clima/system/files/2020-09/2020_study_main_report_en.pdf" TargetMode="External"/><Relationship Id="rId3" Type="http://schemas.openxmlformats.org/officeDocument/2006/relationships/hyperlink" Target="https://www.polestar.com/dato-assets/11286/1600176185-20200915polestarlcafinala.pdf" TargetMode="External"/><Relationship Id="rId4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527400" y="1412640"/>
            <a:ext cx="10360080" cy="114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527400" y="2852640"/>
            <a:ext cx="10360080" cy="23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3: Circular Economy II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Arne Bochem (Göttingen)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Material Flow Analysis (MFA)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9" name="CustomShape 2"/>
          <p:cNvSpPr/>
          <p:nvPr/>
        </p:nvSpPr>
        <p:spPr>
          <a:xfrm>
            <a:off x="263520" y="6411600"/>
            <a:ext cx="992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Deutscher Bundestag (1994): Bericht der Enquete-Kommission „Schutz des Menschen und der Umwelt − Bewertungskriterien und Perspektiven für umweltverträgliche Stoffkreisläufe in der Industriegesellschaft". Deutscher Bundestag. Bonn (Drucksache, 12/8260).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0" name="CustomShape 3"/>
          <p:cNvSpPr/>
          <p:nvPr/>
        </p:nvSpPr>
        <p:spPr>
          <a:xfrm>
            <a:off x="335520" y="2859120"/>
            <a:ext cx="10575720" cy="14763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material flows are relevant?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Material Flow Analysis (MFA)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263520" y="6411600"/>
            <a:ext cx="992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Deutscher Bundestag (1994): Bericht der Enquete-Kommission „Schutz des Menschen und der Umwelt − Bewertungskriterien und Perspektiven für umweltverträgliche Stoffkreisläufe in der Industriegesellschaft". Deutscher Bundestag. Bonn (Drucksache, 12/8260).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335520" y="2859120"/>
            <a:ext cx="10575720" cy="14763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material flows are relevant?</a:t>
            </a:r>
            <a:endParaRPr b="0" lang="en-US" sz="18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which processes and by which actors are these materials used?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Material Flow Analysis (MFA)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263520" y="6411600"/>
            <a:ext cx="992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Deutscher Bundestag (1994): Bericht der Enquete-Kommission „Schutz des Menschen und der Umwelt − Bewertungskriterien und Perspektiven für umweltverträgliche Stoffkreisläufe in der Industriegesellschaft". Deutscher Bundestag. Bonn (Drucksache, 12/8260).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335520" y="2859120"/>
            <a:ext cx="10575720" cy="14763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>
            <a:noAutofit/>
          </a:bodyPr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material flows are relevant?</a:t>
            </a:r>
            <a:endParaRPr b="0" lang="en-US" sz="18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which processes and by which actors are these materials used?</a:t>
            </a:r>
            <a:endParaRPr b="0" lang="en-US" sz="18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what quantities are the materials used, extracted from the environment and discharged into the environment?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 Cycle Assessment (LCA)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3"/>
          <p:cNvSpPr/>
          <p:nvPr/>
        </p:nvSpPr>
        <p:spPr>
          <a:xfrm>
            <a:off x="263520" y="6411600"/>
            <a:ext cx="6471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Bieletzke (1999): Simulation der Ökobilanz – Modelltheoretische Analyse ökonomischer und ökologischer Auswirkungen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0" name="CustomShape 4"/>
          <p:cNvSpPr/>
          <p:nvPr/>
        </p:nvSpPr>
        <p:spPr>
          <a:xfrm>
            <a:off x="335520" y="2859120"/>
            <a:ext cx="10575720" cy="14763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The life cycle assessment is an instrument that allows for a holistic, systematic recording of environmental impacts and an evaluation of a balance object in order to enable the comparison of alternatives. Balance objects can be products, processes, companies or behaviors.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vs. LCA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vs. LCA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335520" y="2286000"/>
            <a:ext cx="1074420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is a component of the LCA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vs. LCA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335520" y="2286000"/>
            <a:ext cx="1074420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is a component of the LCA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explicitly does not include any environmental assessment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vs. LCA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35520" y="2286000"/>
            <a:ext cx="10744200" cy="401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is a component of the LCA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explicitly does not include any environmental assessment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MFA is for the qualitative and quantitative assessment of material flows, while in the LCA is additionally performed the environmental assessment through the quantification of environmental effects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LCA – Motivation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6095880" y="1268640"/>
            <a:ext cx="498348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(EV)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Internal Combustion Engine Vehicles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30" name="Grafik 4" descr=""/>
          <p:cNvPicPr/>
          <p:nvPr/>
        </p:nvPicPr>
        <p:blipFill>
          <a:blip r:embed="rId1"/>
          <a:stretch/>
        </p:blipFill>
        <p:spPr>
          <a:xfrm>
            <a:off x="842760" y="1608120"/>
            <a:ext cx="4240440" cy="3632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 Cycle Assessment – Polestar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Polestar (2020) – Life Cycle Assessment – Carbon Footprint of Polestar 2.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34" name="" descr=""/>
          <p:cNvPicPr/>
          <p:nvPr/>
        </p:nvPicPr>
        <p:blipFill>
          <a:blip r:embed="rId1"/>
          <a:stretch/>
        </p:blipFill>
        <p:spPr>
          <a:xfrm>
            <a:off x="1338120" y="1328400"/>
            <a:ext cx="8717400" cy="4971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336600" y="3429000"/>
            <a:ext cx="10861200" cy="205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348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2000" spc="-1" strike="noStrike">
                <a:solidFill>
                  <a:srgbClr val="0369a3"/>
                </a:solidFill>
                <a:latin typeface="DejaVu Sans"/>
                <a:ea typeface="DejaVu Sans"/>
              </a:rPr>
              <a:t> .</a:t>
            </a:r>
            <a:endParaRPr b="0" lang="en-US" sz="20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335880" y="73620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 Break-Even Point?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335880" y="124020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488160" y="1392480"/>
            <a:ext cx="3136680" cy="503172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0 – 50.000km 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50.000 – 100.000km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100.000 – 150.000km 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150.000 – 200.000km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After 200.000km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38" name="CustomShape 4"/>
          <p:cNvSpPr/>
          <p:nvPr/>
        </p:nvSpPr>
        <p:spPr>
          <a:xfrm>
            <a:off x="385200" y="1600200"/>
            <a:ext cx="8683920" cy="88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break-even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point (in km) after which an EV would have caused fewer emissions than an Internal Combustion Engine (ICE?)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 Cycle Assessment – Polestar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41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Polestar (2020) – Life Cycle Assessment – Carbon Footprint of Polestar 2.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42" name="" descr=""/>
          <p:cNvPicPr/>
          <p:nvPr/>
        </p:nvPicPr>
        <p:blipFill>
          <a:blip r:embed="rId1"/>
          <a:stretch/>
        </p:blipFill>
        <p:spPr>
          <a:xfrm>
            <a:off x="425160" y="1251720"/>
            <a:ext cx="11230560" cy="51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 Cycle Assessment – Polestar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45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Polestar (2020) – Life Cycle Assessment – Carbon Footprint of Polestar 2.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46" name="" descr=""/>
          <p:cNvPicPr/>
          <p:nvPr/>
        </p:nvPicPr>
        <p:blipFill>
          <a:blip r:embed="rId1"/>
          <a:stretch/>
        </p:blipFill>
        <p:spPr>
          <a:xfrm>
            <a:off x="2057400" y="1658160"/>
            <a:ext cx="7769520" cy="4511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 Cycle Assessment – Polestar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49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Polestar (2020) – Life Cycle Assessment – Carbon Footprint of Polestar 2.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50" name="" descr=""/>
          <p:cNvPicPr/>
          <p:nvPr/>
        </p:nvPicPr>
        <p:blipFill>
          <a:blip r:embed="rId1"/>
          <a:stretch/>
        </p:blipFill>
        <p:spPr>
          <a:xfrm>
            <a:off x="457200" y="1207080"/>
            <a:ext cx="9946080" cy="520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LCA – Result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52" name="Grafik 4" descr=""/>
          <p:cNvPicPr/>
          <p:nvPr/>
        </p:nvPicPr>
        <p:blipFill>
          <a:blip r:embed="rId1"/>
          <a:stretch/>
        </p:blipFill>
        <p:spPr>
          <a:xfrm>
            <a:off x="596520" y="1608120"/>
            <a:ext cx="4240440" cy="3632400"/>
          </a:xfrm>
          <a:prstGeom prst="rect">
            <a:avLst/>
          </a:prstGeom>
          <a:ln>
            <a:noFill/>
          </a:ln>
        </p:spPr>
      </p:pic>
      <p:sp>
        <p:nvSpPr>
          <p:cNvPr id="353" name="CustomShape 2"/>
          <p:cNvSpPr/>
          <p:nvPr/>
        </p:nvSpPr>
        <p:spPr>
          <a:xfrm>
            <a:off x="5023800" y="3246120"/>
            <a:ext cx="586440" cy="2635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008c4f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</p:sp>
      <p:pic>
        <p:nvPicPr>
          <p:cNvPr id="354" name="Grafik 4" descr=""/>
          <p:cNvPicPr/>
          <p:nvPr/>
        </p:nvPicPr>
        <p:blipFill>
          <a:blip r:embed="rId2"/>
          <a:stretch/>
        </p:blipFill>
        <p:spPr>
          <a:xfrm>
            <a:off x="5797080" y="1669320"/>
            <a:ext cx="5063760" cy="351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Critical Discussion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3"/>
          <p:cNvSpPr/>
          <p:nvPr/>
        </p:nvSpPr>
        <p:spPr>
          <a:xfrm>
            <a:off x="487800" y="142092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LCA based on a report by Polestar → Polestar produces EVs → biased?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studies indicate varying numbers with respect to the CO2 footprint of EVs and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internal combustion engine cars, especially in the context of LCAs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Therefore: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Check who authors/funds these studies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What are their interests?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Be critical – also while listening to us ;)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Further literature: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Determining t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he environmental impacts of conventional and alternatively fuelled vehicles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through LCA (2020) – European Commission –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TU-Eindhoven report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Polestar report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BMU (Federal Ministry for the Environment, Nature Conservation and Nuclear Safety) report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4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Bus case study Romania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5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RWTH Aachen (synthetic fuels)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6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Critical Discussion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3"/>
          <p:cNvSpPr/>
          <p:nvPr/>
        </p:nvSpPr>
        <p:spPr>
          <a:xfrm>
            <a:off x="487800" y="142092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LCA based on a report by Polestar → Polestar produces EVs → biased?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studies indicate varying numbers with respect to the CO2 footprint of EVs and internal combustion engine cars, especially in the context of LCAs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Therefore: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Check who authors/funds these studies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their interests?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Be critical – also while listening to us ;)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Further literature: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Determining t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he environmental impacts of conventional and alternatively fuelled vehicles through LCA (2020) – European Commission –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TU-Eindhoven report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Polestar report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BMU (Federal Ministry for the Environment, Nature Conservation and Nuclear Safety) report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4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Bus case study Romania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5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RWTH Aachen (synthetic fuels) – </a:t>
            </a:r>
            <a:r>
              <a:rPr b="0" lang="en-US" sz="1800" spc="-1" strike="noStrike" u="sng">
                <a:solidFill>
                  <a:srgbClr val="ffffff"/>
                </a:solidFill>
                <a:highlight>
                  <a:srgbClr val="ffffff"/>
                </a:highlight>
                <a:uFillTx/>
                <a:latin typeface="DejaVu Sans"/>
                <a:ea typeface="DejaVu Sans"/>
                <a:hlinkClick r:id="rId6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Critical Discussion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3"/>
          <p:cNvSpPr/>
          <p:nvPr/>
        </p:nvSpPr>
        <p:spPr>
          <a:xfrm>
            <a:off x="487800" y="142092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LCA based on a report by Polestar → Polestar produces EVs → biased?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Various studies indicate varying numbers with respect to the CO2 footprint of EVs and internal combustion engine cars, especially in the context of LCAs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Therefore: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Check who authors/funds these studies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their interests?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Be critical – also while listening to us ;)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literature: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Determining the environmental impacts of conventional and alternatively fuelled vehicles through LCA (2020) – European Commission –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TU-Eindhoven report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Polestar report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BMU (Federal Ministry for the Environment, Nature Conservation and Nuclear Safety) report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Bus case study Romania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5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RWTH Aachen (synthetic fuels)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6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Example 3 – Digital Twins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Definitions</a:t>
            </a:r>
            <a:endParaRPr b="0" lang="en-US" sz="2400" spc="-1" strike="noStrike">
              <a:latin typeface="DejaVu Sans"/>
            </a:endParaRPr>
          </a:p>
        </p:txBody>
      </p:sp>
      <p:pic>
        <p:nvPicPr>
          <p:cNvPr id="367" name="" descr=""/>
          <p:cNvPicPr/>
          <p:nvPr/>
        </p:nvPicPr>
        <p:blipFill>
          <a:blip r:embed="rId1"/>
          <a:stretch/>
        </p:blipFill>
        <p:spPr>
          <a:xfrm>
            <a:off x="1506240" y="1398240"/>
            <a:ext cx="8460720" cy="4911120"/>
          </a:xfrm>
          <a:prstGeom prst="rect">
            <a:avLst/>
          </a:prstGeom>
          <a:ln>
            <a:noFill/>
          </a:ln>
        </p:spPr>
      </p:pic>
      <p:sp>
        <p:nvSpPr>
          <p:cNvPr id="368" name="CustomShape 2"/>
          <p:cNvSpPr/>
          <p:nvPr/>
        </p:nvSpPr>
        <p:spPr>
          <a:xfrm>
            <a:off x="263520" y="6411600"/>
            <a:ext cx="878904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Negri et al. (2017) – A Review of the Roles of Digital Twin in CPS-based Production Systems – https://doi.org/10.1016/j.promfg.2017.07.198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Linear (Industrial) Economy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263520" y="6415200"/>
            <a:ext cx="647208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from: 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89" name="" descr=""/>
          <p:cNvPicPr/>
          <p:nvPr/>
        </p:nvPicPr>
        <p:blipFill>
          <a:blip r:embed="rId1"/>
          <a:stretch/>
        </p:blipFill>
        <p:spPr>
          <a:xfrm>
            <a:off x="343800" y="1749240"/>
            <a:ext cx="11308680" cy="3734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263520" y="6391440"/>
            <a:ext cx="110131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Image adapted for BEVs from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DejaVu Sans"/>
                <a:hlinkClick r:id="rId1"/>
              </a:rPr>
              <a:t>https://www.comsol.com/blogs/digital-twins-not-just-hype/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7810200" y="2963880"/>
            <a:ext cx="34290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digital twin concept exemplified on a battery pack of a BEV.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371" name="CustomShape 3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1: Automotive Industry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DejaVu Sans"/>
            </a:endParaRPr>
          </a:p>
        </p:txBody>
      </p:sp>
      <p:pic>
        <p:nvPicPr>
          <p:cNvPr id="372" name="" descr=""/>
          <p:cNvPicPr/>
          <p:nvPr/>
        </p:nvPicPr>
        <p:blipFill>
          <a:blip r:embed="rId2"/>
          <a:stretch/>
        </p:blipFill>
        <p:spPr>
          <a:xfrm>
            <a:off x="1385640" y="1469880"/>
            <a:ext cx="6131520" cy="5137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370080" y="6194160"/>
            <a:ext cx="11013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Dembski, Fabian, et al. "Urban digital twins for smart cities and citizens: the case study of Herrenberg, Germany." </a:t>
            </a:r>
            <a:r>
              <a:rPr b="0" i="1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Sustainability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 12.6 (2020): 2307</a:t>
            </a:r>
            <a:br/>
            <a:endParaRPr b="0" lang="en-US" sz="900" spc="-1" strike="noStrike">
              <a:latin typeface="DejaVu Sans"/>
            </a:endParaRPr>
          </a:p>
        </p:txBody>
      </p:sp>
      <p:sp>
        <p:nvSpPr>
          <p:cNvPr id="374" name="CustomShape 2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2: Smart Cities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DejaVu Sans"/>
            </a:endParaRPr>
          </a:p>
        </p:txBody>
      </p:sp>
      <p:pic>
        <p:nvPicPr>
          <p:cNvPr id="375" name="" descr=""/>
          <p:cNvPicPr/>
          <p:nvPr/>
        </p:nvPicPr>
        <p:blipFill>
          <a:blip r:embed="rId1"/>
          <a:stretch/>
        </p:blipFill>
        <p:spPr>
          <a:xfrm>
            <a:off x="438480" y="1600200"/>
            <a:ext cx="6190920" cy="4196160"/>
          </a:xfrm>
          <a:prstGeom prst="rect">
            <a:avLst/>
          </a:prstGeom>
          <a:ln>
            <a:noFill/>
          </a:ln>
        </p:spPr>
      </p:pic>
      <p:sp>
        <p:nvSpPr>
          <p:cNvPr id="376" name="TextShape 3"/>
          <p:cNvSpPr txBox="1"/>
          <p:nvPr/>
        </p:nvSpPr>
        <p:spPr>
          <a:xfrm>
            <a:off x="5112000" y="5629680"/>
            <a:ext cx="2151360" cy="238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700" spc="-1" strike="noStrike">
                <a:solidFill>
                  <a:srgbClr val="000000"/>
                </a:solidFill>
                <a:latin typeface="DejaVu Sans"/>
              </a:rPr>
              <a:t>© OpenStreetMap contributors</a:t>
            </a:r>
            <a:endParaRPr b="0" lang="en-US" sz="700" spc="-1" strike="noStrike">
              <a:latin typeface="DejaVu Sans"/>
            </a:endParaRPr>
          </a:p>
        </p:txBody>
      </p:sp>
      <p:sp>
        <p:nvSpPr>
          <p:cNvPr id="377" name="TextShape 4"/>
          <p:cNvSpPr txBox="1"/>
          <p:nvPr/>
        </p:nvSpPr>
        <p:spPr>
          <a:xfrm>
            <a:off x="6858000" y="1600200"/>
            <a:ext cx="4114800" cy="4572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2200" spc="-1" strike="noStrike">
                <a:latin typeface="DejaVu Sans"/>
              </a:rPr>
              <a:t>Digital Twin of Herrenberg</a:t>
            </a:r>
            <a:endParaRPr b="0" lang="en-US" sz="2200" spc="-1" strike="noStrike">
              <a:latin typeface="DejaVu Sans"/>
            </a:endParaRPr>
          </a:p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endParaRPr b="0" lang="en-US" sz="2200" spc="-1" strike="noStrike">
              <a:latin typeface="DejaVu Sans"/>
            </a:endParaRPr>
          </a:p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500" spc="-1" strike="noStrike">
                <a:latin typeface="DejaVu Sans"/>
              </a:rPr>
              <a:t>Mathematical street network model with space syntax</a:t>
            </a:r>
            <a:endParaRPr b="0" lang="en-US" sz="1500" spc="-1" strike="noStrike">
              <a:latin typeface="DejaVu Sans"/>
            </a:endParaRPr>
          </a:p>
          <a:p>
            <a:pPr lvl="1" marL="432000" indent="-216000"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500" spc="-1" strike="noStrike">
                <a:latin typeface="DejaVu Sans"/>
              </a:rPr>
              <a:t>Used to indicate high/low potentials of traffic.</a:t>
            </a:r>
            <a:endParaRPr b="0" lang="en-US" sz="1500" spc="-1" strike="noStrike">
              <a:latin typeface="DejaVu Sans"/>
            </a:endParaRPr>
          </a:p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500" spc="-1" strike="noStrike">
                <a:latin typeface="DejaVu Sans"/>
              </a:rPr>
              <a:t>Sensor network</a:t>
            </a:r>
            <a:endParaRPr b="0" lang="en-US" sz="1500" spc="-1" strike="noStrike">
              <a:latin typeface="DejaVu Sans"/>
            </a:endParaRPr>
          </a:p>
          <a:p>
            <a:pPr lvl="1" marL="432000" indent="-216000"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500" spc="-1" strike="noStrike">
                <a:latin typeface="DejaVu Sans"/>
              </a:rPr>
              <a:t>Temperature</a:t>
            </a:r>
            <a:endParaRPr b="0" lang="en-US" sz="1500" spc="-1" strike="noStrike">
              <a:latin typeface="DejaVu Sans"/>
            </a:endParaRPr>
          </a:p>
          <a:p>
            <a:pPr lvl="1" marL="432000" indent="-216000"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500" spc="-1" strike="noStrike">
                <a:latin typeface="DejaVu Sans"/>
              </a:rPr>
              <a:t>Humidity</a:t>
            </a:r>
            <a:endParaRPr b="0" lang="en-US" sz="1500" spc="-1" strike="noStrike">
              <a:latin typeface="DejaVu Sans"/>
            </a:endParaRPr>
          </a:p>
          <a:p>
            <a:pPr lvl="1" marL="432000" indent="-216000"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500" spc="-1" strike="noStrike">
                <a:latin typeface="DejaVu Sans"/>
              </a:rPr>
              <a:t>Particulate Matter</a:t>
            </a:r>
            <a:endParaRPr b="0" lang="en-US" sz="1500" spc="-1" strike="noStrike">
              <a:latin typeface="DejaVu Sans"/>
            </a:endParaRPr>
          </a:p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500" spc="-1" strike="noStrike">
                <a:latin typeface="DejaVu Sans"/>
              </a:rPr>
              <a:t>Air-flow simulation</a:t>
            </a:r>
            <a:endParaRPr b="0" lang="en-US" sz="1500" spc="-1" strike="noStrike">
              <a:latin typeface="DejaVu Sans"/>
            </a:endParaRPr>
          </a:p>
          <a:p>
            <a:pPr lvl="1" marL="432000" indent="-216000"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500" spc="-1" strike="noStrike">
                <a:latin typeface="DejaVu Sans"/>
              </a:rPr>
              <a:t>Simulation and combination of data relates emissions to potential volume of traffic using wind, humidity, temperature and particulate matter data.</a:t>
            </a:r>
            <a:endParaRPr b="0" lang="en-US" sz="1500" spc="-1" strike="noStrike">
              <a:latin typeface="DejaVu Sans"/>
            </a:endParaRPr>
          </a:p>
          <a:p>
            <a:pPr marL="216000" indent="-216000"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500" spc="-1" strike="noStrike">
                <a:latin typeface="DejaVu Sans"/>
              </a:rPr>
              <a:t>3D Visualization of the above using Virtual Reality (VR)</a:t>
            </a:r>
            <a:endParaRPr b="0" lang="en-US" sz="1500" spc="-1" strike="noStrike"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263520" y="6406920"/>
            <a:ext cx="110131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 u="sng">
                <a:solidFill>
                  <a:srgbClr val="a6a6a6"/>
                </a:solidFill>
                <a:uFillTx/>
                <a:latin typeface="Roboto"/>
                <a:ea typeface="DejaVu Sans"/>
              </a:rPr>
              <a:t>Image recreated from: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DejaVu Sans"/>
                <a:hlinkClick r:id="rId1"/>
              </a:rPr>
              <a:t>https://www.comsol.com/blogs/digital-twins-not-just-hype/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5029200" y="4727160"/>
            <a:ext cx="552600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333333"/>
                </a:solidFill>
                <a:latin typeface="DejaVu Sans"/>
                <a:ea typeface="DejaVu Sans"/>
              </a:rPr>
              <a:t>The figure shows some of the most important subsystems in a fighter jet. A digital twin consists of many different subspaces containing models, simulation data, measured data, and reports for each of the subsystems of the airplane</a:t>
            </a:r>
            <a:endParaRPr b="0" lang="en-US" sz="1100" spc="-1" strike="noStrike">
              <a:latin typeface="DejaVu Sans"/>
            </a:endParaRPr>
          </a:p>
        </p:txBody>
      </p:sp>
      <p:sp>
        <p:nvSpPr>
          <p:cNvPr id="380" name="CustomShape 3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3: Aviation and Aerospace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DejaVu Sans"/>
            </a:endParaRPr>
          </a:p>
        </p:txBody>
      </p:sp>
      <p:pic>
        <p:nvPicPr>
          <p:cNvPr id="381" name="" descr=""/>
          <p:cNvPicPr/>
          <p:nvPr/>
        </p:nvPicPr>
        <p:blipFill>
          <a:blip r:embed="rId2"/>
          <a:stretch/>
        </p:blipFill>
        <p:spPr>
          <a:xfrm>
            <a:off x="493200" y="1372680"/>
            <a:ext cx="8519760" cy="4293720"/>
          </a:xfrm>
          <a:prstGeom prst="rect">
            <a:avLst/>
          </a:prstGeom>
          <a:ln>
            <a:noFill/>
          </a:ln>
        </p:spPr>
      </p:pic>
      <p:sp>
        <p:nvSpPr>
          <p:cNvPr id="382" name="CustomShape 4"/>
          <p:cNvSpPr/>
          <p:nvPr/>
        </p:nvSpPr>
        <p:spPr>
          <a:xfrm>
            <a:off x="9950040" y="931680"/>
            <a:ext cx="516960" cy="496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CustomShape 1"/>
          <p:cNvSpPr/>
          <p:nvPr/>
        </p:nvSpPr>
        <p:spPr>
          <a:xfrm>
            <a:off x="263520" y="6391440"/>
            <a:ext cx="110131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Image adapted from: Rao, Dattaraj Jagdish, and Shraddha Mane. "Digital Twin approach to Clinical DSS with Explainable AI." </a:t>
            </a:r>
            <a:r>
              <a:rPr b="0" i="1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arXiv preprint arXiv:1910.13520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 (2019).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384" name="CustomShape 2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Example 4: Human Medicine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DejaVu Sans"/>
            </a:endParaRPr>
          </a:p>
        </p:txBody>
      </p:sp>
      <p:pic>
        <p:nvPicPr>
          <p:cNvPr id="385" name="" descr=""/>
          <p:cNvPicPr/>
          <p:nvPr/>
        </p:nvPicPr>
        <p:blipFill>
          <a:blip r:embed="rId1"/>
          <a:stretch/>
        </p:blipFill>
        <p:spPr>
          <a:xfrm>
            <a:off x="2057400" y="1371600"/>
            <a:ext cx="8541360" cy="4800600"/>
          </a:xfrm>
          <a:prstGeom prst="rect">
            <a:avLst/>
          </a:prstGeom>
          <a:ln>
            <a:noFill/>
          </a:ln>
        </p:spPr>
      </p:pic>
      <p:sp>
        <p:nvSpPr>
          <p:cNvPr id="386" name="CustomShape 3"/>
          <p:cNvSpPr/>
          <p:nvPr/>
        </p:nvSpPr>
        <p:spPr>
          <a:xfrm>
            <a:off x="9950040" y="931680"/>
            <a:ext cx="516960" cy="496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CustomShape 1"/>
          <p:cNvSpPr/>
          <p:nvPr/>
        </p:nvSpPr>
        <p:spPr>
          <a:xfrm>
            <a:off x="1107360" y="4861080"/>
            <a:ext cx="2885040" cy="83736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Simulation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>
            <a:off x="4455360" y="4803840"/>
            <a:ext cx="2885040" cy="9406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IoT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9" name="CustomShape 3"/>
          <p:cNvSpPr/>
          <p:nvPr/>
        </p:nvSpPr>
        <p:spPr>
          <a:xfrm>
            <a:off x="7632360" y="4827600"/>
            <a:ext cx="2885040" cy="9136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Prototype's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0" name="CustomShape 4"/>
          <p:cNvSpPr/>
          <p:nvPr/>
        </p:nvSpPr>
        <p:spPr>
          <a:xfrm flipV="1">
            <a:off x="2382480" y="3636720"/>
            <a:ext cx="2107800" cy="1222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a7ebb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5"/>
          <p:cNvSpPr/>
          <p:nvPr/>
        </p:nvSpPr>
        <p:spPr>
          <a:xfrm flipH="1" flipV="1">
            <a:off x="5758200" y="3637080"/>
            <a:ext cx="360" cy="126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a7ebb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6"/>
          <p:cNvSpPr/>
          <p:nvPr/>
        </p:nvSpPr>
        <p:spPr>
          <a:xfrm flipH="1" flipV="1">
            <a:off x="7289640" y="3630600"/>
            <a:ext cx="1880640" cy="144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a7ebb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7"/>
          <p:cNvSpPr/>
          <p:nvPr/>
        </p:nvSpPr>
        <p:spPr>
          <a:xfrm>
            <a:off x="3900240" y="2915280"/>
            <a:ext cx="4147920" cy="689760"/>
          </a:xfrm>
          <a:prstGeom prst="rect">
            <a:avLst/>
          </a:prstGeom>
          <a:solidFill>
            <a:srgbClr val="ffffff"/>
          </a:solidFill>
          <a:ln w="25560">
            <a:solidFill>
              <a:srgbClr val="4f81bd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Twin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4" name="CustomShape 8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Twins vs. Other Concepts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395" name="CustomShape 9"/>
          <p:cNvSpPr/>
          <p:nvPr/>
        </p:nvSpPr>
        <p:spPr>
          <a:xfrm>
            <a:off x="487800" y="139176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twins are often compared to be synonymous with simulation, prototype, IoT,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263520" y="6411600"/>
            <a:ext cx="104342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Center for Digital Technologies (DIGIT) (2022) –  https://www.digit-research.de/fileadmin/DIGIT/Presse_und_News/Downloads/Grafikpaket_Reallabor_DCE_Kreislaufmodell_V2_ccby.zip –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 4.0.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98" name="" descr=""/>
          <p:cNvPicPr/>
          <p:nvPr/>
        </p:nvPicPr>
        <p:blipFill>
          <a:blip r:embed="rId2"/>
          <a:stretch/>
        </p:blipFill>
        <p:spPr>
          <a:xfrm>
            <a:off x="2772000" y="670680"/>
            <a:ext cx="6617160" cy="6626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CustomShape 1"/>
          <p:cNvSpPr/>
          <p:nvPr/>
        </p:nvSpPr>
        <p:spPr>
          <a:xfrm>
            <a:off x="2040120" y="5637240"/>
            <a:ext cx="811044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Relevant Information can be gathered, updated and accessed via a digital twin. Thus creating transparency and traceability.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00" name="CustomShape 2"/>
          <p:cNvSpPr/>
          <p:nvPr/>
        </p:nvSpPr>
        <p:spPr>
          <a:xfrm>
            <a:off x="248760" y="6441840"/>
            <a:ext cx="569484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Based on https://fslci.org/wp-content/uploads/2018/Slides/Sessions/Session_5_Prox.pdf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1" name="CustomShape 3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Use Cases (1): Supply Chain Transparency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402" name="" descr=""/>
          <p:cNvPicPr/>
          <p:nvPr/>
        </p:nvPicPr>
        <p:blipFill>
          <a:blip r:embed="rId1"/>
          <a:stretch/>
        </p:blipFill>
        <p:spPr>
          <a:xfrm>
            <a:off x="457200" y="1551600"/>
            <a:ext cx="11201400" cy="3733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Inhaltsplatzhalter 5_0" descr=""/>
          <p:cNvPicPr/>
          <p:nvPr/>
        </p:nvPicPr>
        <p:blipFill>
          <a:blip r:embed="rId1"/>
          <a:stretch/>
        </p:blipFill>
        <p:spPr>
          <a:xfrm>
            <a:off x="1617120" y="1603080"/>
            <a:ext cx="8542800" cy="4737960"/>
          </a:xfrm>
          <a:prstGeom prst="rect">
            <a:avLst/>
          </a:prstGeom>
          <a:ln>
            <a:noFill/>
          </a:ln>
          <a:effectLst>
            <a:outerShdw dist="50760" dir="5400000">
              <a:srgbClr val="eeece1"/>
            </a:outerShdw>
          </a:effectLst>
        </p:spPr>
      </p:pic>
      <p:sp>
        <p:nvSpPr>
          <p:cNvPr id="404" name="CustomShape 1"/>
          <p:cNvSpPr/>
          <p:nvPr/>
        </p:nvSpPr>
        <p:spPr>
          <a:xfrm>
            <a:off x="126720" y="6355440"/>
            <a:ext cx="64789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Sustainable Ecosystems Engineering Research Group – ISSE TU Clausthal 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5" name="CustomShape 2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Use Cases (2): Sustainability Impact Factor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Picture 3" descr=""/>
          <p:cNvPicPr/>
          <p:nvPr/>
        </p:nvPicPr>
        <p:blipFill>
          <a:blip r:embed="rId1"/>
          <a:stretch/>
        </p:blipFill>
        <p:spPr>
          <a:xfrm>
            <a:off x="6400800" y="4096800"/>
            <a:ext cx="2068920" cy="619200"/>
          </a:xfrm>
          <a:prstGeom prst="rect">
            <a:avLst/>
          </a:prstGeom>
          <a:ln>
            <a:noFill/>
          </a:ln>
        </p:spPr>
      </p:pic>
      <p:pic>
        <p:nvPicPr>
          <p:cNvPr id="407" name="Picture 4_1" descr=""/>
          <p:cNvPicPr/>
          <p:nvPr/>
        </p:nvPicPr>
        <p:blipFill>
          <a:blip r:embed="rId2"/>
          <a:stretch/>
        </p:blipFill>
        <p:spPr>
          <a:xfrm>
            <a:off x="5933520" y="2501640"/>
            <a:ext cx="2068920" cy="619200"/>
          </a:xfrm>
          <a:prstGeom prst="rect">
            <a:avLst/>
          </a:prstGeom>
          <a:ln>
            <a:noFill/>
          </a:ln>
        </p:spPr>
      </p:pic>
      <p:sp>
        <p:nvSpPr>
          <p:cNvPr id="408" name="CustomShape 1"/>
          <p:cNvSpPr/>
          <p:nvPr/>
        </p:nvSpPr>
        <p:spPr>
          <a:xfrm>
            <a:off x="6912360" y="2857680"/>
            <a:ext cx="4590720" cy="109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Scenario 1 – Resell</a:t>
            </a: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i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Buyers can access data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from the twin and </a:t>
            </a:r>
            <a:r>
              <a:rPr b="0" i="1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determine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if the laptop/product will </a:t>
            </a:r>
            <a:r>
              <a:rPr b="0" i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serve their requirements. 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7094160" y="4601880"/>
            <a:ext cx="4590720" cy="158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Scenario 2 - Repair</a:t>
            </a: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Repairers can </a:t>
            </a:r>
            <a:r>
              <a:rPr b="0" i="1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access</a:t>
            </a:r>
            <a:r>
              <a:rPr b="0" i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the twins data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to </a:t>
            </a:r>
            <a:r>
              <a:rPr b="0" i="1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determine</a:t>
            </a:r>
            <a:r>
              <a:rPr b="0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 the </a:t>
            </a:r>
            <a:r>
              <a:rPr b="0" i="1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problem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, rather then analyze it by themselves. This would save the repair time and cost.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410" name="CustomShape 3"/>
          <p:cNvSpPr/>
          <p:nvPr/>
        </p:nvSpPr>
        <p:spPr>
          <a:xfrm>
            <a:off x="976680" y="6031800"/>
            <a:ext cx="1084716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c00000"/>
                </a:solidFill>
                <a:latin typeface="Arial"/>
                <a:ea typeface="DejaVu Sans"/>
              </a:rPr>
              <a:t>More Transparency, reducing repair costs  and traceability, products could be easily leased or shared </a:t>
            </a:r>
            <a:endParaRPr b="0" lang="en-US" sz="1600" spc="-1" strike="noStrike">
              <a:latin typeface="Arial"/>
            </a:endParaRPr>
          </a:p>
        </p:txBody>
      </p:sp>
      <p:grpSp>
        <p:nvGrpSpPr>
          <p:cNvPr id="411" name="Group 4"/>
          <p:cNvGrpSpPr/>
          <p:nvPr/>
        </p:nvGrpSpPr>
        <p:grpSpPr>
          <a:xfrm>
            <a:off x="77400" y="2610720"/>
            <a:ext cx="6527160" cy="2650680"/>
            <a:chOff x="77400" y="2610720"/>
            <a:chExt cx="6527160" cy="2650680"/>
          </a:xfrm>
        </p:grpSpPr>
        <p:pic>
          <p:nvPicPr>
            <p:cNvPr id="412" name="Picture 9_1" descr=""/>
            <p:cNvPicPr/>
            <p:nvPr/>
          </p:nvPicPr>
          <p:blipFill>
            <a:blip r:embed="rId3"/>
            <a:stretch/>
          </p:blipFill>
          <p:spPr>
            <a:xfrm>
              <a:off x="77400" y="3427920"/>
              <a:ext cx="913680" cy="922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3" name="CustomShape 5"/>
            <p:cNvSpPr/>
            <p:nvPr/>
          </p:nvSpPr>
          <p:spPr>
            <a:xfrm>
              <a:off x="1075320" y="4141800"/>
              <a:ext cx="1735200" cy="529200"/>
            </a:xfrm>
            <a:prstGeom prst="curvedUpArrow">
              <a:avLst>
                <a:gd name="adj1" fmla="val 25000"/>
                <a:gd name="adj2" fmla="val 50000"/>
                <a:gd name="adj3" fmla="val 25000"/>
              </a:avLst>
            </a:prstGeom>
            <a:noFill/>
            <a:ln w="25560">
              <a:solidFill>
                <a:srgbClr val="000000"/>
              </a:solidFill>
              <a:prstDash val="sysDash"/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4" name="CustomShape 6"/>
            <p:cNvSpPr/>
            <p:nvPr/>
          </p:nvSpPr>
          <p:spPr>
            <a:xfrm rot="10800000">
              <a:off x="981000" y="2981160"/>
              <a:ext cx="1809720" cy="569880"/>
            </a:xfrm>
            <a:prstGeom prst="curvedUpArrow">
              <a:avLst>
                <a:gd name="adj1" fmla="val 25000"/>
                <a:gd name="adj2" fmla="val 50000"/>
                <a:gd name="adj3" fmla="val 25000"/>
              </a:avLst>
            </a:prstGeom>
            <a:noFill/>
            <a:ln w="25560">
              <a:solidFill>
                <a:srgbClr val="000000"/>
              </a:solidFill>
              <a:prstDash val="sysDash"/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5" name="CustomShape 7"/>
            <p:cNvSpPr/>
            <p:nvPr/>
          </p:nvSpPr>
          <p:spPr>
            <a:xfrm>
              <a:off x="1187280" y="4169520"/>
              <a:ext cx="1395000" cy="257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Data transmission </a:t>
              </a:r>
              <a:endParaRPr b="0" lang="en-US" sz="1100" spc="-1" strike="noStrike">
                <a:latin typeface="Arial"/>
              </a:endParaRPr>
            </a:p>
          </p:txBody>
        </p:sp>
        <p:sp>
          <p:nvSpPr>
            <p:cNvPr id="416" name="CustomShape 8"/>
            <p:cNvSpPr/>
            <p:nvPr/>
          </p:nvSpPr>
          <p:spPr>
            <a:xfrm>
              <a:off x="1270080" y="3161880"/>
              <a:ext cx="1395000" cy="257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Data transmission </a:t>
              </a:r>
              <a:endParaRPr b="0" lang="en-US" sz="1100" spc="-1" strike="noStrike">
                <a:latin typeface="Arial"/>
              </a:endParaRPr>
            </a:p>
          </p:txBody>
        </p:sp>
        <p:sp>
          <p:nvSpPr>
            <p:cNvPr id="417" name="CustomShape 9"/>
            <p:cNvSpPr/>
            <p:nvPr/>
          </p:nvSpPr>
          <p:spPr>
            <a:xfrm>
              <a:off x="3378960" y="4379400"/>
              <a:ext cx="2627280" cy="333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Digital twin of the laptop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418" name="CustomShape 10"/>
            <p:cNvSpPr/>
            <p:nvPr/>
          </p:nvSpPr>
          <p:spPr>
            <a:xfrm>
              <a:off x="4535640" y="3448440"/>
              <a:ext cx="2068920" cy="424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Process data </a:t>
              </a:r>
              <a:endParaRPr b="0" lang="en-US" sz="11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en-US" sz="1100" spc="-1" strike="noStrike">
                <a:latin typeface="Arial"/>
              </a:endParaRPr>
            </a:p>
          </p:txBody>
        </p:sp>
        <p:sp>
          <p:nvSpPr>
            <p:cNvPr id="419" name="CustomShape 11"/>
            <p:cNvSpPr/>
            <p:nvPr/>
          </p:nvSpPr>
          <p:spPr>
            <a:xfrm>
              <a:off x="97200" y="3609720"/>
              <a:ext cx="1058040" cy="333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 </a:t>
              </a:r>
              <a:r>
                <a:rPr b="0" lang="en-US" sz="16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laptop</a:t>
              </a:r>
              <a:endParaRPr b="0" lang="en-US" sz="1600" spc="-1" strike="noStrike">
                <a:latin typeface="Arial"/>
              </a:endParaRPr>
            </a:p>
          </p:txBody>
        </p:sp>
        <p:pic>
          <p:nvPicPr>
            <p:cNvPr id="420" name="Picture 17_1" descr=""/>
            <p:cNvPicPr/>
            <p:nvPr/>
          </p:nvPicPr>
          <p:blipFill>
            <a:blip r:embed="rId4"/>
            <a:stretch/>
          </p:blipFill>
          <p:spPr>
            <a:xfrm>
              <a:off x="3644280" y="3331080"/>
              <a:ext cx="691200" cy="697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21" name="CustomShape 12"/>
            <p:cNvSpPr/>
            <p:nvPr/>
          </p:nvSpPr>
          <p:spPr>
            <a:xfrm flipH="1" rot="5400000">
              <a:off x="3640320" y="3682080"/>
              <a:ext cx="697680" cy="10800"/>
            </a:xfrm>
            <a:prstGeom prst="curvedConnector5">
              <a:avLst>
                <a:gd name="adj1" fmla="val -31293"/>
                <a:gd name="adj2" fmla="val -4535709"/>
                <a:gd name="adj3" fmla="val 131293"/>
              </a:avLst>
            </a:prstGeom>
            <a:noFill/>
            <a:ln w="9360">
              <a:solidFill>
                <a:srgbClr val="4a7ebb"/>
              </a:solidFill>
              <a:miter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CustomShape 13"/>
            <p:cNvSpPr/>
            <p:nvPr/>
          </p:nvSpPr>
          <p:spPr>
            <a:xfrm flipH="1" rot="5400000">
              <a:off x="3640320" y="3543840"/>
              <a:ext cx="697680" cy="10800"/>
            </a:xfrm>
            <a:prstGeom prst="curvedConnector5">
              <a:avLst>
                <a:gd name="adj1" fmla="val -31293"/>
                <a:gd name="adj2" fmla="val -8665118"/>
                <a:gd name="adj3" fmla="val 131293"/>
              </a:avLst>
            </a:prstGeom>
            <a:noFill/>
            <a:ln w="9360">
              <a:solidFill>
                <a:srgbClr val="4a7ebb"/>
              </a:solidFill>
              <a:miter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3" name="CustomShape 14"/>
            <p:cNvSpPr/>
            <p:nvPr/>
          </p:nvSpPr>
          <p:spPr>
            <a:xfrm>
              <a:off x="4674240" y="2811600"/>
              <a:ext cx="1036080" cy="424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1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Lifecycle data</a:t>
              </a:r>
              <a:endParaRPr b="0" lang="en-US" sz="11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en-US" sz="1100" spc="-1" strike="noStrike">
                <a:latin typeface="Arial"/>
              </a:endParaRPr>
            </a:p>
          </p:txBody>
        </p:sp>
        <p:sp>
          <p:nvSpPr>
            <p:cNvPr id="424" name="CustomShape 15"/>
            <p:cNvSpPr/>
            <p:nvPr/>
          </p:nvSpPr>
          <p:spPr>
            <a:xfrm>
              <a:off x="2676600" y="2610720"/>
              <a:ext cx="3917880" cy="265068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2556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16"/>
            <p:cNvSpPr/>
            <p:nvPr/>
          </p:nvSpPr>
          <p:spPr>
            <a:xfrm>
              <a:off x="2890440" y="2770200"/>
              <a:ext cx="3511800" cy="225468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25560">
              <a:solidFill>
                <a:srgbClr val="000000"/>
              </a:solidFill>
              <a:prstDash val="dash"/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426" name="Picture 23_1" descr=""/>
          <p:cNvPicPr/>
          <p:nvPr/>
        </p:nvPicPr>
        <p:blipFill>
          <a:blip r:embed="rId5"/>
          <a:stretch/>
        </p:blipFill>
        <p:spPr>
          <a:xfrm>
            <a:off x="9399960" y="2610720"/>
            <a:ext cx="658440" cy="580680"/>
          </a:xfrm>
          <a:prstGeom prst="rect">
            <a:avLst/>
          </a:prstGeom>
          <a:ln>
            <a:noFill/>
          </a:ln>
        </p:spPr>
      </p:pic>
      <p:pic>
        <p:nvPicPr>
          <p:cNvPr id="427" name="Picture 24_1" descr=""/>
          <p:cNvPicPr/>
          <p:nvPr/>
        </p:nvPicPr>
        <p:blipFill>
          <a:blip r:embed="rId6"/>
          <a:stretch/>
        </p:blipFill>
        <p:spPr>
          <a:xfrm>
            <a:off x="9549360" y="4351320"/>
            <a:ext cx="528120" cy="601200"/>
          </a:xfrm>
          <a:prstGeom prst="rect">
            <a:avLst/>
          </a:prstGeom>
          <a:ln>
            <a:noFill/>
          </a:ln>
        </p:spPr>
      </p:pic>
      <p:sp>
        <p:nvSpPr>
          <p:cNvPr id="428" name="CustomShape 17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Use Case (3): Increasing the Longevity of Electronics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263520" y="6391440"/>
            <a:ext cx="110131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DejaVu Sans"/>
              </a:rPr>
              <a:t>Image adapted for BEVs from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DejaVu Sans"/>
                <a:hlinkClick r:id="rId1"/>
              </a:rPr>
              <a:t>https://www.comsol.com/blogs/digital-twins-not-just-hype/</a:t>
            </a:r>
            <a:endParaRPr b="0" lang="en-US" sz="900" spc="-1" strike="noStrike">
              <a:latin typeface="DejaVu Sans"/>
            </a:endParaRPr>
          </a:p>
        </p:txBody>
      </p:sp>
      <p:sp>
        <p:nvSpPr>
          <p:cNvPr id="430" name="CustomShape 2"/>
          <p:cNvSpPr/>
          <p:nvPr/>
        </p:nvSpPr>
        <p:spPr>
          <a:xfrm>
            <a:off x="7810200" y="2963880"/>
            <a:ext cx="34290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digital twin concept exemplified on a battery pack of a BEV.</a:t>
            </a:r>
            <a:endParaRPr b="0" lang="en-US" sz="1800" spc="-1" strike="noStrike">
              <a:latin typeface="DejaVu Sans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335520" y="764640"/>
            <a:ext cx="1075140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Use Case (4): Battery Electric Vehicles</a:t>
            </a:r>
            <a:endParaRPr b="0" lang="en-US" sz="2400" spc="-1" strike="noStrike">
              <a:latin typeface="DejaVu Sans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DejaVu Sans"/>
            </a:endParaRPr>
          </a:p>
        </p:txBody>
      </p:sp>
      <p:pic>
        <p:nvPicPr>
          <p:cNvPr id="432" name="" descr=""/>
          <p:cNvPicPr/>
          <p:nvPr/>
        </p:nvPicPr>
        <p:blipFill>
          <a:blip r:embed="rId2"/>
          <a:stretch/>
        </p:blipFill>
        <p:spPr>
          <a:xfrm>
            <a:off x="1385640" y="1469880"/>
            <a:ext cx="6131520" cy="5137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263520" y="6411600"/>
            <a:ext cx="1043424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Center for Digital Technologies (DIGIT) (2022) –  https://www.digit-research.de/fileadmin/DIGIT/Presse_und_News/Downloads/Grafikpaket_Reallabor_DCE_Kreislaufmodell_V2_ccby.zip –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 4.0.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92" name="" descr=""/>
          <p:cNvPicPr/>
          <p:nvPr/>
        </p:nvPicPr>
        <p:blipFill>
          <a:blip r:embed="rId2"/>
          <a:stretch/>
        </p:blipFill>
        <p:spPr>
          <a:xfrm>
            <a:off x="2772000" y="670680"/>
            <a:ext cx="6617160" cy="6626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Example 4 – T</a:t>
            </a: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he Hitchhiker’s Guide to the End-of-Life for Smart Devices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34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335880" y="73620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E-Waste at home – Why?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335880" y="124020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37" name="CustomShape 3"/>
          <p:cNvSpPr/>
          <p:nvPr/>
        </p:nvSpPr>
        <p:spPr>
          <a:xfrm>
            <a:off x="488160" y="1392480"/>
            <a:ext cx="5177520" cy="503172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e-waste at home.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Inconvenient disposal process.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Might need it later (backup solution).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sure how to dispose of the e-waste.</a:t>
            </a:r>
            <a:endParaRPr b="0" lang="en-US" sz="1800" spc="-1" strike="noStrike">
              <a:latin typeface="Arial"/>
            </a:endParaRPr>
          </a:p>
          <a:p>
            <a:pPr marL="343440" indent="-3402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Arial"/>
              <a:buAutoNum type="alphaLcPeriod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Hitchhiking for E-Waste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40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S. Lawrenz and B. Leiding (2021) – The Hitchhiker’s Guide to the End-of-Life for Smart Devices 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41" name="Inhaltsplatzhalter 5" descr=""/>
          <p:cNvPicPr/>
          <p:nvPr/>
        </p:nvPicPr>
        <p:blipFill>
          <a:blip r:embed="rId1"/>
          <a:stretch/>
        </p:blipFill>
        <p:spPr>
          <a:xfrm>
            <a:off x="2731320" y="1370880"/>
            <a:ext cx="6720480" cy="4948200"/>
          </a:xfrm>
          <a:prstGeom prst="rect">
            <a:avLst/>
          </a:prstGeom>
          <a:ln>
            <a:noFill/>
          </a:ln>
          <a:effectLst>
            <a:outerShdw algn="ctr" blurRad="50760" dir="5400000" dist="50760" rotWithShape="0">
              <a:schemeClr val="bg2"/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Example 5 – Resell?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Resell and Reuse of IT Devices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5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46" name="CustomShape 3"/>
          <p:cNvSpPr/>
          <p:nvPr/>
        </p:nvSpPr>
        <p:spPr>
          <a:xfrm>
            <a:off x="267480" y="6345000"/>
            <a:ext cx="647172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https://www.ebay-kleinanzeigen.de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https://www.momox.co.uk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https://www.rebuy.de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47" name="CustomShape 4"/>
          <p:cNvSpPr/>
          <p:nvPr/>
        </p:nvSpPr>
        <p:spPr>
          <a:xfrm>
            <a:off x="457200" y="2971800"/>
            <a:ext cx="3426120" cy="167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Momox.co.uk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Ebay-Kleinanzeigen.de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Rebuy.de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Example 6 – Future Resources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Buildings as Material Banks (BAMB)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52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https://cordis.europa.eu/project/id/642384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53" name="CustomShape 4"/>
          <p:cNvSpPr/>
          <p:nvPr/>
        </p:nvSpPr>
        <p:spPr>
          <a:xfrm>
            <a:off x="457560" y="1600560"/>
            <a:ext cx="10284840" cy="434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4920">
              <a:lnSpc>
                <a:spcPct val="100000"/>
              </a:lnSpc>
              <a:spcBef>
                <a:spcPts val="289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Integrating “materials passports” with reversible building design to optimise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Industrial Value Chains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289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Aims of BAMB: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289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Prevention of construction and demolition waste.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289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Reduction of virgin resource consumption and the development towards a circular economy through industrial symbiosis.</a:t>
            </a:r>
            <a:endParaRPr b="0" lang="en-US" sz="1800" spc="-1" strike="noStrike">
              <a:latin typeface="Arial"/>
            </a:endParaRPr>
          </a:p>
          <a:p>
            <a:pPr lvl="1" marL="432000" indent="-214920">
              <a:lnSpc>
                <a:spcPct val="100000"/>
              </a:lnSpc>
              <a:spcBef>
                <a:spcPts val="289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Addressing the challenges mentioned in the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Work Programme on Climate action, environment, resource efficiency and raw materials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Landfill Mining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5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56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Laner et al. (2016) – Quantitative Analysis of Critical Factors for the Climate Impact of Landfill Mining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57" name="" descr=""/>
          <p:cNvPicPr/>
          <p:nvPr/>
        </p:nvPicPr>
        <p:blipFill>
          <a:blip r:embed="rId1"/>
          <a:stretch/>
        </p:blipFill>
        <p:spPr>
          <a:xfrm>
            <a:off x="1371600" y="1440360"/>
            <a:ext cx="9031680" cy="4728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Digital Circular Economy and Business Models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59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Business Models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1" name="CustomShape 2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Geissdoerfer et al. (2018)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Business models and supply chains for the circular economy.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62" name="" descr=""/>
          <p:cNvPicPr/>
          <p:nvPr/>
        </p:nvPicPr>
        <p:blipFill>
          <a:blip r:embed="rId1"/>
          <a:stretch/>
        </p:blipFill>
        <p:spPr>
          <a:xfrm>
            <a:off x="3200400" y="1274400"/>
            <a:ext cx="5221080" cy="4894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Example 2 – Electric Vehicle Life Cycle </a:t>
            </a: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	</a:t>
            </a: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	</a:t>
            </a:r>
            <a:r>
              <a:rPr b="1" lang="en-GB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Assessment (LCA)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#1: A Data-Driven Smart Circular Economy Framework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4" name="CustomShape 2"/>
          <p:cNvSpPr/>
          <p:nvPr/>
        </p:nvSpPr>
        <p:spPr>
          <a:xfrm>
            <a:off x="263520" y="6411600"/>
            <a:ext cx="724716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Kristoffersen et al. (2020)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smart circular economy: A digital-enabled circular strategies framework for manufacturing companies.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65" name="" descr=""/>
          <p:cNvPicPr/>
          <p:nvPr/>
        </p:nvPicPr>
        <p:blipFill>
          <a:blip r:embed="rId1"/>
          <a:stretch/>
        </p:blipFill>
        <p:spPr>
          <a:xfrm>
            <a:off x="470880" y="1371600"/>
            <a:ext cx="10956240" cy="4797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#2: Performance Economy and/to Sharing Economy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7" name="CustomShape 2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Walter R. Stahel (2019) –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The Circular Economy: A User’s Guide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68" name="" descr=""/>
          <p:cNvPicPr/>
          <p:nvPr/>
        </p:nvPicPr>
        <p:blipFill>
          <a:blip r:embed="rId1"/>
          <a:stretch/>
        </p:blipFill>
        <p:spPr>
          <a:xfrm>
            <a:off x="566640" y="2167200"/>
            <a:ext cx="10631880" cy="3002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CustomShape 1"/>
          <p:cNvSpPr/>
          <p:nvPr/>
        </p:nvSpPr>
        <p:spPr>
          <a:xfrm>
            <a:off x="335520" y="4406760"/>
            <a:ext cx="10744200" cy="13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70" name="CustomShape 2"/>
          <p:cNvSpPr/>
          <p:nvPr/>
        </p:nvSpPr>
        <p:spPr>
          <a:xfrm>
            <a:off x="335520" y="2906640"/>
            <a:ext cx="10744200" cy="14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2" name="CustomShape 2"/>
          <p:cNvSpPr/>
          <p:nvPr/>
        </p:nvSpPr>
        <p:spPr>
          <a:xfrm>
            <a:off x="335520" y="2091600"/>
            <a:ext cx="10744200" cy="296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73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5" name="CustomShape 2"/>
          <p:cNvSpPr/>
          <p:nvPr/>
        </p:nvSpPr>
        <p:spPr>
          <a:xfrm>
            <a:off x="335520" y="2091600"/>
            <a:ext cx="10744200" cy="296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76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8" name="CustomShape 2"/>
          <p:cNvSpPr/>
          <p:nvPr/>
        </p:nvSpPr>
        <p:spPr>
          <a:xfrm>
            <a:off x="335520" y="2091600"/>
            <a:ext cx="10744200" cy="296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latin typeface="Arial"/>
            </a:endParaRPr>
          </a:p>
          <a:p>
            <a:pPr lvl="1" marL="432000" indent="-2134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 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                within the CE. </a:t>
            </a:r>
            <a:endParaRPr b="0" lang="en-US" sz="1800" spc="-1" strike="noStrike">
              <a:latin typeface="Arial"/>
            </a:endParaRPr>
          </a:p>
          <a:p>
            <a:pPr lvl="1" marL="432000" indent="-2134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that are required to enable the CE.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79" name="CustomShape 3"/>
          <p:cNvSpPr/>
          <p:nvPr/>
        </p:nvSpPr>
        <p:spPr>
          <a:xfrm>
            <a:off x="263520" y="6411600"/>
            <a:ext cx="647172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(2012) – Metabolism of the Anthroposphere: Analysis, Evaluation, Design</a:t>
            </a: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Deutscher Bundestag (1994): Bericht der Enquete-Kommission „Schutz des Menschen und der Umwelt − Bewertungskriterien und Perspektiven für umweltverträgliche Stoffkreisläufe in der Industriegesellschaft“ – </a:t>
            </a:r>
            <a:r>
              <a:rPr b="0" lang="de-DE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Determining the environmental impacts of conventional and alternatively fuelled vehicles through LCA (2020) – European Commission –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  <a:hlinkClick r:id="rId2"/>
              </a:rPr>
              <a:t>Link</a:t>
            </a:r>
            <a:endParaRPr b="0" lang="en-US" sz="1800" spc="-1" strike="noStrike">
              <a:latin typeface="Arial"/>
            </a:endParaRPr>
          </a:p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Polestar (2020) – Life Cycle Assessment – Carbon Footprint of Polestar 2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LCA – Motivation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7" name="Grafik 4_1" descr=""/>
          <p:cNvPicPr/>
          <p:nvPr/>
        </p:nvPicPr>
        <p:blipFill>
          <a:blip r:embed="rId1"/>
          <a:stretch/>
        </p:blipFill>
        <p:spPr>
          <a:xfrm>
            <a:off x="842760" y="1608120"/>
            <a:ext cx="4240440" cy="3632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LCA – Motivation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6095880" y="1268640"/>
            <a:ext cx="498348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Battery Electric Vehicles (EV)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Internal Combustion Engine Vehicles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00" name="Grafik 4_0" descr=""/>
          <p:cNvPicPr/>
          <p:nvPr/>
        </p:nvPicPr>
        <p:blipFill>
          <a:blip r:embed="rId1"/>
          <a:stretch/>
        </p:blipFill>
        <p:spPr>
          <a:xfrm>
            <a:off x="842760" y="1608120"/>
            <a:ext cx="4240440" cy="3632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Material Flow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263520" y="6411600"/>
            <a:ext cx="992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Deutscher Bundestag (1994): Bericht der Enquete-Kommission „Schutz des Menschen und der Umwelt − Bewertungskriterien und Perspektiven für umweltverträgliche Stoffkreisläufe in der Industriegesellschaft". Deutscher Bundestag. Bonn (Drucksache, 12/8260).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335520" y="2859120"/>
            <a:ext cx="10575720" cy="1247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de-DE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„</a:t>
            </a:r>
            <a:r>
              <a:rPr b="0" lang="en-US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A </a:t>
            </a:r>
            <a:r>
              <a:rPr b="0" lang="en-US" sz="1800" spc="-1" strike="noStrike" u="sng">
                <a:solidFill>
                  <a:srgbClr val="595959"/>
                </a:solidFill>
                <a:uFillTx/>
                <a:latin typeface="DejaVu Sans"/>
                <a:ea typeface="DejaVu Sans"/>
              </a:rPr>
              <a:t>material flow</a:t>
            </a:r>
            <a:r>
              <a:rPr b="0" lang="en-US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 is the path of a material from its extraction as a raw material through the various stages of refinement to the final product stage, the use/consumption of the product,  and - if applicable - its reuse/recovery up to its disposal.”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Material Flow Management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3"/>
          <p:cNvSpPr/>
          <p:nvPr/>
        </p:nvSpPr>
        <p:spPr>
          <a:xfrm>
            <a:off x="263520" y="6411600"/>
            <a:ext cx="992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DejaVu Sans"/>
                <a:ea typeface="Roboto"/>
              </a:rPr>
              <a:t>Deutscher Bundestag (1994): Bericht der Enquete-Kommission „Schutz des Menschen und der Umwelt − Bewertungskriterien und Perspektiven für umweltverträgliche Stoffkreisläufe in der Industriegesellschaft". Deutscher Bundestag. Bonn (Drucksache, 12/8260).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7" name="CustomShape 4"/>
          <p:cNvSpPr/>
          <p:nvPr/>
        </p:nvSpPr>
        <p:spPr>
          <a:xfrm>
            <a:off x="335520" y="2859120"/>
            <a:ext cx="10575720" cy="12477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1" lang="de-DE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„</a:t>
            </a:r>
            <a:r>
              <a:rPr b="0" lang="en-US" sz="1800" spc="-1" strike="noStrike" u="sng">
                <a:solidFill>
                  <a:srgbClr val="595959"/>
                </a:solidFill>
                <a:uFillTx/>
                <a:latin typeface="DejaVu Sans"/>
                <a:ea typeface="DejaVu Sans"/>
              </a:rPr>
              <a:t>Material flow management</a:t>
            </a:r>
            <a:r>
              <a:rPr b="0" lang="en-US" sz="1800" spc="-1" strike="noStrike">
                <a:solidFill>
                  <a:srgbClr val="595959"/>
                </a:solidFill>
                <a:latin typeface="DejaVu Sans"/>
                <a:ea typeface="DejaVu Sans"/>
              </a:rPr>
              <a:t> is the goal-oriented, efficient use of materials, material streams and energy. The goals are given by ecological and economical areas and by observing social aspects.”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</TotalTime>
  <Application>LibreOffice/6.4.7.2$Linux_X86_64 LibreOffice_project/40$Build-2</Application>
  <Words>4011</Words>
  <Paragraphs>341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2019-04-04T14:01:13Z</cp:lastPrinted>
  <dcterms:modified xsi:type="dcterms:W3CDTF">2022-05-04T11:53:17Z</dcterms:modified>
  <cp:revision>3485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68</vt:i4>
  </property>
</Properties>
</file>